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50082-B192-4BCD-87C6-9B6DC938BCF6}" type="datetimeFigureOut">
              <a:rPr lang="pl-PL" smtClean="0"/>
              <a:t>15.10.2024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8FE76-5C41-4EA3-90EC-5CADB5D206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635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284A420-F50C-4C2C-B88E-E6F4EF504B6E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93A6D2E-5228-4998-9E24-EFCCA024675E}"/>
              </a:ext>
            </a:extLst>
          </p:cNvPr>
          <p:cNvSpPr/>
          <p:nvPr/>
        </p:nvSpPr>
        <p:spPr>
          <a:xfrm>
            <a:off x="0" y="-2"/>
            <a:ext cx="12188952" cy="3567547"/>
          </a:xfrm>
          <a:prstGeom prst="rect">
            <a:avLst/>
          </a:prstGeom>
          <a:ln>
            <a:noFill/>
          </a:ln>
          <a:effectLst>
            <a:outerShdw blurRad="228600" dist="152400" dir="54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D878C-9930-44AF-AE18-FCA0DAE10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2" y="852055"/>
            <a:ext cx="10380572" cy="2581463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2D608-1F8D-47BB-B595-43B7BEACA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3754582"/>
            <a:ext cx="10380572" cy="224443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3C1DA-DAC9-422B-9450-54A7E03B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1EE12-F28E-4B03-A404-A8FCAE0F6316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9A2B9-3E23-4C08-A5CE-69886121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2E61E-26F7-4369-8F2F-6D3CDF644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DB48DB-8E25-4F2F-8C02-5B793937255F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BA7E3-7313-49C8-A245-A85BDEB13EB3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084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62CCA-8D32-44C3-809A-54D0245B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89041-349C-49F8-B155-6F5862873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750126"/>
            <a:ext cx="10381205" cy="32617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5E088-72B1-425B-B53B-81B134826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799E-EB8E-4038-8063-81BB57C732D4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80451-8BF9-48B2-8E6A-9E15C833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196E-3A76-4417-BFD8-4400D16E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70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FB183B-99B9-4420-AB2D-0705685105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DF62B9-1876-4EEB-929D-B46F98265E34}"/>
              </a:ext>
            </a:extLst>
          </p:cNvPr>
          <p:cNvSpPr/>
          <p:nvPr/>
        </p:nvSpPr>
        <p:spPr>
          <a:xfrm>
            <a:off x="0" y="-2"/>
            <a:ext cx="12192000" cy="3862064"/>
          </a:xfrm>
          <a:prstGeom prst="rect">
            <a:avLst/>
          </a:prstGeom>
          <a:ln>
            <a:noFill/>
          </a:ln>
          <a:effectLst>
            <a:outerShdw blurRad="203200" dist="127000" dir="5460000" sx="96000" sy="96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F0E4DD-839A-4BD2-B5FA-FF319E87D037}"/>
              </a:ext>
            </a:extLst>
          </p:cNvPr>
          <p:cNvCxnSpPr>
            <a:cxnSpLocks/>
          </p:cNvCxnSpPr>
          <p:nvPr/>
        </p:nvCxnSpPr>
        <p:spPr>
          <a:xfrm>
            <a:off x="11668155" y="852056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92C2FB-E558-4132-AAF5-EFCED014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2056"/>
            <a:ext cx="10380572" cy="257694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20424-DA4E-467F-AC0A-D44192A5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797" y="4202832"/>
            <a:ext cx="10395116" cy="17892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39F9C-ADA9-4225-9D74-193A8894E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217A73C3-B243-44D3-809D-EF8FDFBD85D4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57DEC-B96B-4D69-8B62-5156FDA6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F4AC1-9934-43DC-B9AC-322612A7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BDA60A-39CD-41D4-8AE5-0FB7FD78559C}"/>
              </a:ext>
            </a:extLst>
          </p:cNvPr>
          <p:cNvCxnSpPr>
            <a:cxnSpLocks/>
          </p:cNvCxnSpPr>
          <p:nvPr/>
        </p:nvCxnSpPr>
        <p:spPr>
          <a:xfrm>
            <a:off x="11668155" y="852056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22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AF84-4A19-4D9A-9B82-46BCBED4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373DD-26AC-4E69-A17C-538D9C7C6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0" y="2833255"/>
            <a:ext cx="5045281" cy="3165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30C23-A75F-45DF-BCCF-760C533AC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92" y="2833255"/>
            <a:ext cx="5045281" cy="3165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C3974-73EC-4F1B-9E92-0E279ABE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C9B6D3E3-28E2-4380-A113-67698215C5F8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0B3F2-3F28-42A3-9701-A6F01F1B1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7A2FC-50E7-4972-9F28-E3AC4EF9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38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65F85-77E6-4F6D-9FFA-5D76201B1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872836"/>
            <a:ext cx="10380572" cy="14270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C0DAE-58D1-45D9-9FC4-B0864E332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1" y="2713326"/>
            <a:ext cx="5023424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u="none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E63D7-9812-4EA1-A0A2-14D974311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1801" y="3706091"/>
            <a:ext cx="5023424" cy="2334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C5055B-04A0-47D3-90ED-135025F857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211" y="2713326"/>
            <a:ext cx="504816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u="none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936E6E-8F64-49E6-B57C-86CF92D168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211" y="3706091"/>
            <a:ext cx="5048163" cy="2334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FBEAD-2827-40DA-8338-2D691325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A9EFCB61-04AD-47C9-BF79-2BD8B9CEC07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4B88D-9C6E-4A88-985C-3ED5057A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B6A32-2D15-425F-B6A9-146AFB5C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1B7C-9BD5-4CF8-BAEB-A6CB78DA2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5F1D3-3353-4FC6-8854-51B0BFFD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5E0C-D585-492F-8146-7493F4086301}" type="datetime1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26CE6-6BEB-46DB-BD4B-9B8AE89A1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81BCCC-8B3F-40B3-91D5-52E53B2A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2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C0FBB6-4CCA-4358-9DD5-CDF2173E63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02559A-671A-4FDE-82C3-1CF8CFCF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48390-48B5-49AB-B019-A7C8FB8C31F6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14275-250D-437E-BAF1-5BB3CDE6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93BDE-2A52-4AA7-B222-0F25570E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6B771E-DDF7-430C-9462-BA1D3742C84E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6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F9A0B00-F6ED-4C3A-97DC-C2AF9D62EE8B}"/>
              </a:ext>
            </a:extLst>
          </p:cNvPr>
          <p:cNvSpPr/>
          <p:nvPr/>
        </p:nvSpPr>
        <p:spPr>
          <a:xfrm>
            <a:off x="79067" y="0"/>
            <a:ext cx="4998624" cy="6858000"/>
          </a:xfrm>
          <a:prstGeom prst="rect">
            <a:avLst/>
          </a:prstGeom>
          <a:ln>
            <a:noFill/>
          </a:ln>
          <a:effectLst>
            <a:outerShdw blurRad="228600" dist="1143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3B025FD9-B9EF-4F5C-B67D-3485253B7A6A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F545CD-A200-4C66-BF9A-9B839D0CE64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228600" dist="1524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10916-EEE9-418C-B24A-EC09A6D2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537" y="872836"/>
            <a:ext cx="4560525" cy="228105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3A0F4-FD98-409E-B41A-5F4352C6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781" y="872837"/>
            <a:ext cx="4520593" cy="5140036"/>
          </a:xfrm>
        </p:spPr>
        <p:txBody>
          <a:bodyPr>
            <a:normAutofit/>
          </a:bodyPr>
          <a:lstStyle>
            <a:lvl1pPr algn="l">
              <a:defRPr sz="2800"/>
            </a:lvl1pPr>
            <a:lvl2pPr algn="l">
              <a:defRPr sz="2400"/>
            </a:lvl2pPr>
            <a:lvl3pPr algn="l">
              <a:defRPr sz="2000"/>
            </a:lvl3pPr>
            <a:lvl4pPr algn="l">
              <a:defRPr sz="1800"/>
            </a:lvl4pPr>
            <a:lvl5pPr algn="l"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ABF6F-6E7C-4B3F-B205-09361DA58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537" y="3442854"/>
            <a:ext cx="4560525" cy="257694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5198D-8500-4277-AA5D-3C3D8FDDCF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962E767E-8A14-4E70-91B9-2101CBC4D7BD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D219F-027A-4632-9FB0-BD098D56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379253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0C82B-C7DC-434D-8768-DE9D1176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8CCC603-9605-46C8-9034-8DAE6AC40DD9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BBF1D9-8F8F-45A3-BDB4-952D0FB20A4D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94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CBEB8797-B080-41A6-B14E-8DC7F0F27E4E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C6C7272-A552-46B3-992F-F5ADD5AA2443}"/>
              </a:ext>
            </a:extLst>
          </p:cNvPr>
          <p:cNvSpPr/>
          <p:nvPr/>
        </p:nvSpPr>
        <p:spPr>
          <a:xfrm>
            <a:off x="-1" y="0"/>
            <a:ext cx="6087677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524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F6AD1-1E6C-46AF-8431-6627180F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33" y="858981"/>
            <a:ext cx="4556749" cy="2281052"/>
          </a:xfrm>
        </p:spPr>
        <p:txBody>
          <a:bodyPr anchor="b"/>
          <a:lstStyle>
            <a:lvl1pPr>
              <a:def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8A91F9-760E-4CF4-8A03-FA1482C35E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9826" y="865909"/>
            <a:ext cx="4582548" cy="51261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9A9D5-BA6E-4C4A-88A0-5BB86958B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733" y="3429000"/>
            <a:ext cx="4556749" cy="2590800"/>
          </a:xfrm>
        </p:spPr>
        <p:txBody>
          <a:bodyPr/>
          <a:lstStyle>
            <a:lvl1pPr marL="0" indent="0">
              <a:buNone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6899E-70A1-4EFB-87EC-6C4F3BC03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01AF0C4B-5A4A-45CA-ABEC-10F107160D33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4B05-4931-4BC8-BD43-9E6B944B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ABE5D-7EA4-4D33-B23E-52E640CB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F0DB5EA-94EC-4DB5-B8E5-B454005C1552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99FF82-B951-46E6-AEA7-0993C867FB6D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24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69F7-12D5-40F0-88F0-33D60AEB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BB511-E79D-41D8-AF91-14A5C803F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05DFA-4DAF-4B30-8032-503081AE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8189-0D9C-48A6-9FA3-862227B094CE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4FBF5-16C0-46A0-916A-4910C1B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26EA6-7E48-454C-887A-0EF3356F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4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312BAB-A07B-4FEA-8EB5-A7BD8B24C6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245A432-7E52-48B5-A8BB-13EED592E35A}"/>
              </a:ext>
            </a:extLst>
          </p:cNvPr>
          <p:cNvSpPr/>
          <p:nvPr/>
        </p:nvSpPr>
        <p:spPr>
          <a:xfrm>
            <a:off x="7813964" y="0"/>
            <a:ext cx="4378036" cy="6858000"/>
          </a:xfrm>
          <a:prstGeom prst="rect">
            <a:avLst/>
          </a:prstGeom>
          <a:ln>
            <a:noFill/>
          </a:ln>
          <a:effectLst>
            <a:outerShdw blurRad="254000" dist="152400" dir="1068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6288B6-16BD-4DEE-9187-C78963ED1D8A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1537" y="1207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59F7B-ED77-4251-A424-93712C6F5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39544" y="872836"/>
            <a:ext cx="2521527" cy="5119256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95692-9BD0-4EB9-B344-9A6945DB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6746" y="872836"/>
            <a:ext cx="6634169" cy="51192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28527-7CED-4CF3-A260-649685D2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26ADDCAE-6443-42C3-9C19-F95985500186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17F65-E517-4B50-B559-FD7D59F3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3581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D40B7-46EE-49D9-BE89-7E101F80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5031BF-2EA5-4128-B6AF-2D0F5A101095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1537" y="1207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15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38E7D36-B1C9-463C-983F-AEA5810A60D0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9A221-B33F-47C2-85FF-2C8F363D797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0E0EF1-7626-4514-9337-271DD661B1E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5F0B1492-9A00-4F80-8771-0BB2C2C4353C}"/>
              </a:ext>
            </a:extLst>
          </p:cNvPr>
          <p:cNvSpPr/>
          <p:nvPr/>
        </p:nvSpPr>
        <p:spPr>
          <a:xfrm>
            <a:off x="0" y="-2"/>
            <a:ext cx="12188952" cy="2544415"/>
          </a:xfrm>
          <a:prstGeom prst="rect">
            <a:avLst/>
          </a:prstGeom>
          <a:ln>
            <a:noFill/>
          </a:ln>
          <a:effectLst>
            <a:outerShdw blurRad="190500" dist="1270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62805-4F8E-44FE-905C-2C3F1A2B3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021C-0380-49AA-ADA1-A8B473FBF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799" y="2750126"/>
            <a:ext cx="10381205" cy="3261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2409-F298-40BF-BFAC-65A3E71D2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2481" y="624007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989806E-8E94-473C-AEE7-BE6F15F85533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799D8-4DBF-4BB2-8D2B-65592ADC9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81" y="23619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99666-11C3-48A1-966C-439EBF9D9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782" y="235881"/>
            <a:ext cx="75674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1" kern="1200" smtClean="0">
                <a:solidFill>
                  <a:schemeClr val="tx1"/>
                </a:solidFill>
                <a:latin typeface="Bierstadt" panose="020B0504020202020204" pitchFamily="34" charset="0"/>
                <a:ea typeface="+mn-ea"/>
                <a:cs typeface="+mn-cs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7FAC7B62-8ACC-41ED-80AB-8D1CDF38B9E4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5FF525-9A83-4625-99D9-B267BDE077E7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73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15" r:id="rId6"/>
    <p:sldLayoutId id="2147483711" r:id="rId7"/>
    <p:sldLayoutId id="2147483712" r:id="rId8"/>
    <p:sldLayoutId id="2147483713" r:id="rId9"/>
    <p:sldLayoutId id="2147483714" r:id="rId10"/>
    <p:sldLayoutId id="214748371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84F9D61-9303-40B4-9F7E-66A9B4EDC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302E122-CFD6-DC40-9B0B-2337731ACE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08" r="1" b="1"/>
          <a:stretch/>
        </p:blipFill>
        <p:spPr>
          <a:xfrm>
            <a:off x="22" y="0"/>
            <a:ext cx="11144288" cy="6858001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24" name="Overlay">
            <a:extLst>
              <a:ext uri="{FF2B5EF4-FFF2-40B4-BE49-F238E27FC236}">
                <a16:creationId xmlns:a16="http://schemas.microsoft.com/office/drawing/2014/main" id="{648D746A-0359-4EAE-8CF9-062E28169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58714" y="258715"/>
            <a:ext cx="6858000" cy="6340569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AEEAA42-3156-BD6C-0297-2B1D48F9B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57" y="240343"/>
            <a:ext cx="4501057" cy="2483316"/>
          </a:xfrm>
        </p:spPr>
        <p:txBody>
          <a:bodyPr anchor="b">
            <a:normAutofit/>
          </a:bodyPr>
          <a:lstStyle/>
          <a:p>
            <a:r>
              <a:rPr lang="pl-PL" dirty="0">
                <a:solidFill>
                  <a:srgbClr val="FFFFFF"/>
                </a:solidFill>
                <a:latin typeface="Lucida Calligraphy" panose="03010101010101010101" pitchFamily="66" charset="0"/>
              </a:rPr>
              <a:t>Islandia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53A2569-D0B2-F446-F82D-DE8BDAF1C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558" y="2602190"/>
            <a:ext cx="4501056" cy="1653618"/>
          </a:xfrm>
        </p:spPr>
        <p:txBody>
          <a:bodyPr anchor="t">
            <a:normAutofit/>
          </a:bodyPr>
          <a:lstStyle/>
          <a:p>
            <a:r>
              <a:rPr lang="pl-PL" sz="2000" dirty="0">
                <a:solidFill>
                  <a:srgbClr val="FFFFFF"/>
                </a:solidFill>
                <a:latin typeface="Candara Light" panose="020E0502030303020204" pitchFamily="34" charset="0"/>
              </a:rPr>
              <a:t>nordyckie państwo położone na północy Grzbietu Śródatlantyckiego.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16C099-0516-4486-BC06-E0DCD29DD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269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">
            <a:extLst>
              <a:ext uri="{FF2B5EF4-FFF2-40B4-BE49-F238E27FC236}">
                <a16:creationId xmlns:a16="http://schemas.microsoft.com/office/drawing/2014/main" id="{10C92917-A828-4B36-95DE-11CA4F9C2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E335820B-3A29-42C5-AA8D-10ECA43CD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4809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73BCF22-0EB5-E7AF-7464-C56E571C2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3"/>
            <a:ext cx="9906799" cy="1161594"/>
          </a:xfrm>
        </p:spPr>
        <p:txBody>
          <a:bodyPr>
            <a:normAutofit/>
          </a:bodyPr>
          <a:lstStyle/>
          <a:p>
            <a:r>
              <a:rPr lang="pl-PL" dirty="0">
                <a:latin typeface="Lucida Calligraphy" panose="03010101010101010101" pitchFamily="66" charset="0"/>
              </a:rPr>
              <a:t>Flaga Islandii</a:t>
            </a:r>
          </a:p>
        </p:txBody>
      </p:sp>
      <p:pic>
        <p:nvPicPr>
          <p:cNvPr id="5" name="Obraz 4" descr="Obraz zawierający flaga, Flaga Stanów Zjednoczonych, Jaskrawoniebieski, Bordowy&#10;&#10;Opis wygenerowany automatycznie">
            <a:extLst>
              <a:ext uri="{FF2B5EF4-FFF2-40B4-BE49-F238E27FC236}">
                <a16:creationId xmlns:a16="http://schemas.microsoft.com/office/drawing/2014/main" id="{DA6B64C5-2C5C-2686-3E1C-DEEF762375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2" b="3537"/>
          <a:stretch/>
        </p:blipFill>
        <p:spPr>
          <a:xfrm>
            <a:off x="5251386" y="2885297"/>
            <a:ext cx="5808484" cy="3183514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283F8C-FAF3-E2DE-5A7D-02D7ABCB7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153" y="2770614"/>
            <a:ext cx="4119258" cy="3601581"/>
          </a:xfrm>
        </p:spPr>
        <p:txBody>
          <a:bodyPr anchor="ctr">
            <a:normAutofit fontScale="85000" lnSpcReduction="10000"/>
          </a:bodyPr>
          <a:lstStyle/>
          <a:p>
            <a:r>
              <a:rPr lang="pl-PL" sz="2400" b="1" i="0" dirty="0">
                <a:solidFill>
                  <a:schemeClr val="tx2"/>
                </a:solidFill>
                <a:effectLst/>
                <a:latin typeface="Candara Light" panose="020E0502030303020204" pitchFamily="34" charset="0"/>
              </a:rPr>
              <a:t>Niebieski i biały to tradycyjne kolory Islandii, zwłaszcza kolor niebieski uważany jest przez Islandczyków za barwę narodową. </a:t>
            </a:r>
            <a:r>
              <a:rPr lang="pl-PL" sz="2400" b="1" i="0" dirty="0" err="1">
                <a:solidFill>
                  <a:schemeClr val="tx2"/>
                </a:solidFill>
                <a:effectLst/>
                <a:latin typeface="Candara Light" panose="020E0502030303020204" pitchFamily="34" charset="0"/>
              </a:rPr>
              <a:t>Matthias</a:t>
            </a:r>
            <a:r>
              <a:rPr lang="pl-PL" sz="2400" b="1" i="0" dirty="0">
                <a:solidFill>
                  <a:schemeClr val="tx2"/>
                </a:solidFill>
                <a:effectLst/>
                <a:latin typeface="Candara Light" panose="020E0502030303020204" pitchFamily="34" charset="0"/>
              </a:rPr>
              <a:t> </a:t>
            </a:r>
            <a:r>
              <a:rPr lang="pl-PL" sz="2400" b="1" i="0" dirty="0" err="1">
                <a:solidFill>
                  <a:schemeClr val="tx2"/>
                </a:solidFill>
                <a:effectLst/>
                <a:latin typeface="Candara Light" panose="020E0502030303020204" pitchFamily="34" charset="0"/>
              </a:rPr>
              <a:t>Thordarson</a:t>
            </a:r>
            <a:r>
              <a:rPr lang="pl-PL" sz="2400" b="1" i="0" dirty="0">
                <a:solidFill>
                  <a:schemeClr val="tx2"/>
                </a:solidFill>
                <a:effectLst/>
                <a:latin typeface="Candara Light" panose="020E0502030303020204" pitchFamily="34" charset="0"/>
              </a:rPr>
              <a:t>, który zaprojektował wzór flagi, kolor niebieski objaśniał związkiem z górami Islandii, a biały z pokrywającym je śniegiem. Czerwień nawiązywała do ognia, wydobywającego się z wnętrza wielu czynnych na wyspie wulkanów.</a:t>
            </a:r>
            <a:endParaRPr lang="pl-PL" sz="2400" b="1" dirty="0">
              <a:solidFill>
                <a:schemeClr val="tx2"/>
              </a:solidFill>
              <a:latin typeface="Candara Light" panose="020E0502030303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58B1629-F209-47B0-BA59-6BD937DB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06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Slide Background">
            <a:extLst>
              <a:ext uri="{FF2B5EF4-FFF2-40B4-BE49-F238E27FC236}">
                <a16:creationId xmlns:a16="http://schemas.microsoft.com/office/drawing/2014/main" id="{4D327EF6-1201-4218-AA98-3DA5A0F48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864AAEA-8DC4-4D15-864C-B53C5B4C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87C0979-D51F-E43B-6596-DEB3C37560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20" r="-2" b="1056"/>
          <a:stretch/>
        </p:blipFill>
        <p:spPr>
          <a:xfrm>
            <a:off x="-1" y="3429254"/>
            <a:ext cx="6098917" cy="3428746"/>
          </a:xfrm>
          <a:prstGeom prst="rect">
            <a:avLst/>
          </a:prstGeom>
        </p:spPr>
      </p:pic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F2A6A32-9ADF-4DD4-AEA5-0D1FF0F8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8" y="0"/>
            <a:ext cx="6096001" cy="6849700"/>
          </a:xfrm>
          <a:prstGeom prst="rect">
            <a:avLst/>
          </a:prstGeom>
          <a:ln>
            <a:noFill/>
          </a:ln>
          <a:effectLst>
            <a:outerShdw blurRad="596900" dist="317500" dir="8820000" sx="87000" sy="87000" algn="t" rotWithShape="0">
              <a:schemeClr val="tx1"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E82F361B-984A-43B6-AFE8-1F1439428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3420664"/>
          </a:xfrm>
          <a:prstGeom prst="rect">
            <a:avLst/>
          </a:prstGeom>
          <a:ln>
            <a:noFill/>
          </a:ln>
          <a:effectLst>
            <a:outerShdw blurRad="596900" dist="3302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B0B9F33-53D3-242D-BF90-2608FDEB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4697303" cy="2136702"/>
          </a:xfrm>
        </p:spPr>
        <p:txBody>
          <a:bodyPr>
            <a:normAutofit/>
          </a:bodyPr>
          <a:lstStyle/>
          <a:p>
            <a:r>
              <a:rPr lang="pl-PL" dirty="0">
                <a:latin typeface="Lucida Calligraphy" panose="03010101010101010101" pitchFamily="66" charset="0"/>
              </a:rPr>
              <a:t>Wulkany na Islandii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F0891EF-9A10-E503-B6A8-C4048CDF4C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58" r="-2" b="-2"/>
          <a:stretch/>
        </p:blipFill>
        <p:spPr>
          <a:xfrm>
            <a:off x="6093082" y="10"/>
            <a:ext cx="6098917" cy="3428736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E5677C-4921-01EB-39DA-9CAABF877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6807" y="3814549"/>
            <a:ext cx="4701652" cy="242553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pl-PL" sz="2000" b="1" dirty="0">
                <a:latin typeface="Candara Light" panose="020E0502030303020204" pitchFamily="34" charset="0"/>
              </a:rPr>
              <a:t>Islandia, położona na ryfcie pomiędzy płytami tektonicznymi, charakteryzuje się wysoką aktywnością geologiczną. Na jej terenie znajdują się liczne gejzery i wulkany. Państwo leży na płaskowyżu wulkanicznym. Największy wulkan na Islandii to Hekla (1491 n.p.m.) należy też do najbardziej aktywnych wulkanów.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1FF92BA-874E-408A-BFAD-416A7FFE5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2816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70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8C99B5-E763-AD0C-1AA2-1E77A547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9" y="508000"/>
            <a:ext cx="10380573" cy="1432273"/>
          </a:xfrm>
        </p:spPr>
        <p:txBody>
          <a:bodyPr>
            <a:noAutofit/>
          </a:bodyPr>
          <a:lstStyle/>
          <a:p>
            <a:r>
              <a:rPr lang="pl-PL" sz="4000" dirty="0" err="1">
                <a:latin typeface="Lucida Calligraphy" panose="03010101010101010101" pitchFamily="66" charset="0"/>
              </a:rPr>
              <a:t>Lofsöngur</a:t>
            </a:r>
            <a:r>
              <a:rPr lang="pl-PL" sz="1800" dirty="0">
                <a:latin typeface="Lucida Calligraphy" panose="03010101010101010101" pitchFamily="66" charset="0"/>
              </a:rPr>
              <a:t> – </a:t>
            </a:r>
            <a:r>
              <a:rPr lang="pl-PL" sz="1600" dirty="0">
                <a:latin typeface="Lucida Calligraphy" panose="03010101010101010101" pitchFamily="66" charset="0"/>
              </a:rPr>
              <a:t>hymn państwowy Islandii. Oryginalny tytuł utworu brzmiał: Hymn dla uczczenia milenium Islandii. Pieśń ta powstała w 1874 roku z okazji tysiąclecia historii osadnictwa na wyspie, wiążącej się z przybyciem z Norwegii </a:t>
            </a:r>
            <a:r>
              <a:rPr lang="pl-PL" sz="1600" dirty="0" err="1">
                <a:latin typeface="Lucida Calligraphy" panose="03010101010101010101" pitchFamily="66" charset="0"/>
              </a:rPr>
              <a:t>Ingolfa</a:t>
            </a:r>
            <a:r>
              <a:rPr lang="pl-PL" sz="1600" dirty="0">
                <a:latin typeface="Lucida Calligraphy" panose="03010101010101010101" pitchFamily="66" charset="0"/>
              </a:rPr>
              <a:t> </a:t>
            </a:r>
            <a:r>
              <a:rPr lang="pl-PL" sz="1600" dirty="0" err="1">
                <a:latin typeface="Lucida Calligraphy" panose="03010101010101010101" pitchFamily="66" charset="0"/>
              </a:rPr>
              <a:t>Arnarsona</a:t>
            </a:r>
            <a:r>
              <a:rPr lang="pl-PL" sz="1600" dirty="0">
                <a:latin typeface="Lucida Calligraphy" panose="03010101010101010101" pitchFamily="66" charset="0"/>
              </a:rPr>
              <a:t>.</a:t>
            </a:r>
            <a:endParaRPr lang="pl-PL" sz="1800" dirty="0">
              <a:latin typeface="Lucida Calligraphy" panose="03010101010101010101" pitchFamily="66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E311A7-84CA-754D-8CA8-DA5A5C8E0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9" y="2478754"/>
            <a:ext cx="3544368" cy="4257326"/>
          </a:xfrm>
        </p:spPr>
        <p:txBody>
          <a:bodyPr>
            <a:normAutofit lnSpcReduction="10000"/>
          </a:bodyPr>
          <a:lstStyle/>
          <a:p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Ó,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guð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vors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lands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! Ó,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lands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vors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guð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!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Vér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lofum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þitt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heilaga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heilaga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nafn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!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Úr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sólkerfum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himnanna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hnýta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þér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krans</a:t>
            </a:r>
            <a:endParaRPr lang="pl-PL" sz="1400" b="1" i="0" dirty="0">
              <a:solidFill>
                <a:srgbClr val="0F0F0F"/>
              </a:solidFill>
              <a:effectLst/>
              <a:latin typeface="Roboto" panose="020F0502020204030204" pitchFamily="2" charset="0"/>
            </a:endParaRP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þínir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herskarar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tímanna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safn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.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Fyrir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þér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er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einn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dagur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sem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þúsund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ár</a:t>
            </a:r>
            <a:endParaRPr lang="pl-PL" sz="1400" b="1" i="0" dirty="0">
              <a:solidFill>
                <a:srgbClr val="0F0F0F"/>
              </a:solidFill>
              <a:effectLst/>
              <a:latin typeface="Roboto" panose="020F0502020204030204" pitchFamily="2" charset="0"/>
            </a:endParaRP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og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þúsund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ár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dagur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ei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meir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: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eitt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eilífðar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smáblóm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með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titrandi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tár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sem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tilbiður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guð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sinn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og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deyr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.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Íslands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þúsund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ár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Íslands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þúsund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ár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eitt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eilífðar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smáblóm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með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titrandi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tár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,</a:t>
            </a:r>
          </a:p>
          <a:p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sem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tilbiður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guð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sinn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og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pl-PL" sz="1400" b="1" i="0" dirty="0" err="1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deyr</a:t>
            </a:r>
            <a:r>
              <a:rPr lang="pl-PL" sz="1400" b="1" i="0" dirty="0">
                <a:solidFill>
                  <a:srgbClr val="0F0F0F"/>
                </a:solidFill>
                <a:effectLst/>
                <a:latin typeface="Roboto" panose="020F0502020204030204" pitchFamily="2" charset="0"/>
              </a:rPr>
              <a:t>.</a:t>
            </a:r>
          </a:p>
          <a:p>
            <a:endParaRPr lang="pl-PL" sz="1050" b="1" i="0" dirty="0">
              <a:solidFill>
                <a:srgbClr val="0F0F0F"/>
              </a:solidFill>
              <a:effectLst/>
              <a:latin typeface="Roboto" panose="020F0502020204030204" pitchFamily="2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CB486D9-11C1-BFCB-8349-51618FF18D2C}"/>
              </a:ext>
            </a:extLst>
          </p:cNvPr>
          <p:cNvSpPr txBox="1"/>
          <p:nvPr/>
        </p:nvSpPr>
        <p:spPr>
          <a:xfrm>
            <a:off x="5096681" y="2478754"/>
            <a:ext cx="587100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O Boże naszej ojczyzny! </a:t>
            </a:r>
          </a:p>
          <a:p>
            <a:r>
              <a:rPr lang="pl-PL" dirty="0"/>
              <a:t>O Boże naszej ojczyzny!</a:t>
            </a:r>
          </a:p>
          <a:p>
            <a:r>
              <a:rPr lang="pl-PL" dirty="0"/>
              <a:t>Wysławiamy Twoje święte, święte imię!</a:t>
            </a:r>
          </a:p>
          <a:p>
            <a:r>
              <a:rPr lang="pl-PL" dirty="0"/>
              <a:t>Z układów słonecznych niebios zrób dla siebie wieniec</a:t>
            </a:r>
          </a:p>
          <a:p>
            <a:r>
              <a:rPr lang="pl-PL" dirty="0"/>
              <a:t>twoi wojownicy, zbiór czasu.</a:t>
            </a:r>
          </a:p>
          <a:p>
            <a:r>
              <a:rPr lang="pl-PL" dirty="0"/>
              <a:t>Dla ciebie jeden dzień jest jak tysiąc lat</a:t>
            </a:r>
          </a:p>
          <a:p>
            <a:r>
              <a:rPr lang="pl-PL" dirty="0"/>
              <a:t>i tysiąc lat na dzień, nie więcej</a:t>
            </a:r>
          </a:p>
          <a:p>
            <a:r>
              <a:rPr lang="pl-PL" dirty="0"/>
              <a:t>jeden wieczny kwiatek z drżącą łzą,</a:t>
            </a:r>
          </a:p>
          <a:p>
            <a:r>
              <a:rPr lang="pl-PL" dirty="0"/>
              <a:t>który czci swego boga i umiera.</a:t>
            </a:r>
          </a:p>
          <a:p>
            <a:r>
              <a:rPr lang="pl-PL" dirty="0"/>
              <a:t>Tysiąc lat Islandii,</a:t>
            </a:r>
          </a:p>
          <a:p>
            <a:r>
              <a:rPr lang="pl-PL" dirty="0"/>
              <a:t>Tysiąc lat Islandii,</a:t>
            </a:r>
          </a:p>
          <a:p>
            <a:r>
              <a:rPr lang="pl-PL" dirty="0"/>
              <a:t>jeden wieczny kwiatek z drżącą łzą,</a:t>
            </a:r>
          </a:p>
          <a:p>
            <a:r>
              <a:rPr lang="pl-PL" dirty="0"/>
              <a:t>który czci swego boga i umiera.</a:t>
            </a:r>
          </a:p>
          <a:p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869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10C92917-A828-4B36-95DE-11CA4F9C2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335820B-3A29-42C5-AA8D-10ECA43CD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4809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978F47A-346A-2A7F-B2FF-9876D584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521" y="436880"/>
            <a:ext cx="9906799" cy="1161594"/>
          </a:xfrm>
        </p:spPr>
        <p:txBody>
          <a:bodyPr>
            <a:normAutofit/>
          </a:bodyPr>
          <a:lstStyle/>
          <a:p>
            <a:r>
              <a:rPr lang="pl-PL" dirty="0">
                <a:latin typeface="Lucida Calligraphy" panose="03010101010101010101" pitchFamily="66" charset="0"/>
              </a:rPr>
              <a:t>Klimat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21E4E7A-8069-B7F4-19E7-9D6F580EA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67" y="2636546"/>
            <a:ext cx="4955147" cy="3297425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103A14-4D43-EDC3-50EB-E172618F9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4721" y="2468880"/>
            <a:ext cx="5415908" cy="3952240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pl-PL" sz="1800" b="1" dirty="0">
                <a:latin typeface="Candara Light" panose="020E0502030303020204" pitchFamily="34" charset="0"/>
              </a:rPr>
              <a:t>Klimat wybrzeża Islandii jest okołobiegunowy. Ciepły Prąd Północnoatlantycki zapewnia generalnie wyższe roczne temperatury niż w większości miejsc na podobnych szerokościach geograficznych na świecie. Pomimo bliskości Arktyki, wybrzeża wyspy pozostają wolne od lodu przez całą zimę. Zlodowacenia są rzadkie, a ostatnie miało miejsce na północnym wybrzeżu w 1969 r. Klimat jest inny w różnych częściach wyspy. Południowe wybrzeże jest cieplejsze, bardziej wilgotne i wietrzne niż północ. Środkowe wyżyny to najzimniejsza część </a:t>
            </a:r>
            <a:r>
              <a:rPr lang="pl-PL" sz="1800" b="1" dirty="0" err="1">
                <a:latin typeface="Candara Light" panose="020E0502030303020204" pitchFamily="34" charset="0"/>
              </a:rPr>
              <a:t>krajuNajbardziej</a:t>
            </a:r>
            <a:r>
              <a:rPr lang="pl-PL" sz="1800" b="1" dirty="0">
                <a:latin typeface="Candara Light" panose="020E0502030303020204" pitchFamily="34" charset="0"/>
              </a:rPr>
              <a:t> suche są nisko położone obszary lądowe na północy. Opady śniegu zimą występują częściej na północy niż na </a:t>
            </a:r>
            <a:r>
              <a:rPr lang="pl-PL" sz="1800" b="1" dirty="0" err="1">
                <a:latin typeface="Candara Light" panose="020E0502030303020204" pitchFamily="34" charset="0"/>
              </a:rPr>
              <a:t>południu.Najwyższa</a:t>
            </a:r>
            <a:r>
              <a:rPr lang="pl-PL" sz="1800" b="1" dirty="0">
                <a:latin typeface="Candara Light" panose="020E0502030303020204" pitchFamily="34" charset="0"/>
              </a:rPr>
              <a:t> zarejestrowana temperatura powietrza wyniosła +30,5 °C 22 czerwca 1939 r. ,a najniższa wynosiła –38 °C 22 stycznia 1918 r. w </a:t>
            </a:r>
            <a:r>
              <a:rPr lang="pl-PL" sz="1800" b="1" dirty="0" err="1">
                <a:latin typeface="Candara Light" panose="020E0502030303020204" pitchFamily="34" charset="0"/>
              </a:rPr>
              <a:t>Grímsstaðir</a:t>
            </a:r>
            <a:r>
              <a:rPr lang="pl-PL" sz="1800" b="1" dirty="0">
                <a:latin typeface="Candara Light" panose="020E0502030303020204" pitchFamily="34" charset="0"/>
              </a:rPr>
              <a:t> i </a:t>
            </a:r>
            <a:r>
              <a:rPr lang="pl-PL" sz="1800" b="1" dirty="0" err="1">
                <a:latin typeface="Candara Light" panose="020E0502030303020204" pitchFamily="34" charset="0"/>
              </a:rPr>
              <a:t>Möðrudalur</a:t>
            </a:r>
            <a:r>
              <a:rPr lang="pl-PL" sz="1800" b="1" dirty="0">
                <a:latin typeface="Candara Light" panose="020E0502030303020204" pitchFamily="34" charset="0"/>
              </a:rPr>
              <a:t> w północno-wschodniej części wyspy.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8B1629-F209-47B0-BA59-6BD937DB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41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666EC82-4BC2-09A4-7AA8-04FC804BC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227" y="716743"/>
            <a:ext cx="3968783" cy="2021378"/>
          </a:xfrm>
        </p:spPr>
        <p:txBody>
          <a:bodyPr>
            <a:normAutofit/>
          </a:bodyPr>
          <a:lstStyle/>
          <a:p>
            <a:r>
              <a:rPr lang="pl-PL" sz="4800">
                <a:latin typeface="Lucida Calligraphy" panose="03010101010101010101" pitchFamily="66" charset="0"/>
              </a:rPr>
              <a:t>Roślinność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F191C9F-F506-F1B9-6980-D26396D67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23" r="15414" b="-1"/>
          <a:stretch/>
        </p:blipFill>
        <p:spPr>
          <a:xfrm>
            <a:off x="-1" y="-2"/>
            <a:ext cx="6374929" cy="6858002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3A17E8-7DD6-71E2-3E60-285926AFE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0" y="2418080"/>
            <a:ext cx="4439920" cy="429768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pl-PL" sz="1800" b="1" dirty="0">
                <a:latin typeface="Candara Light" panose="020E0502030303020204" pitchFamily="34" charset="0"/>
              </a:rPr>
              <a:t>Na roślinność składają się głównie łąki, które są regularnie wypasane przez zwierzęta gospodarskie. Najpopularniejszym drzewem występującym na Islandii jest brzoza omszona (</a:t>
            </a:r>
            <a:r>
              <a:rPr lang="pl-PL" sz="1800" b="1" dirty="0" err="1">
                <a:latin typeface="Candara Light" panose="020E0502030303020204" pitchFamily="34" charset="0"/>
              </a:rPr>
              <a:t>Betula</a:t>
            </a:r>
            <a:r>
              <a:rPr lang="pl-PL" sz="1800" b="1" dirty="0">
                <a:latin typeface="Candara Light" panose="020E0502030303020204" pitchFamily="34" charset="0"/>
              </a:rPr>
              <a:t> </a:t>
            </a:r>
            <a:r>
              <a:rPr lang="pl-PL" sz="1800" b="1" dirty="0" err="1">
                <a:latin typeface="Candara Light" panose="020E0502030303020204" pitchFamily="34" charset="0"/>
              </a:rPr>
              <a:t>pubescens</a:t>
            </a:r>
            <a:r>
              <a:rPr lang="pl-PL" sz="1800" b="1" dirty="0">
                <a:latin typeface="Candara Light" panose="020E0502030303020204" pitchFamily="34" charset="0"/>
              </a:rPr>
              <a:t>), która dawniej tworzyła lasy na większej części Islandii, wraz z topolą osiką (</a:t>
            </a:r>
            <a:r>
              <a:rPr lang="pl-PL" sz="1800" b="1" dirty="0" err="1">
                <a:latin typeface="Candara Light" panose="020E0502030303020204" pitchFamily="34" charset="0"/>
              </a:rPr>
              <a:t>Populus</a:t>
            </a:r>
            <a:r>
              <a:rPr lang="pl-PL" sz="1800" b="1" dirty="0">
                <a:latin typeface="Candara Light" panose="020E0502030303020204" pitchFamily="34" charset="0"/>
              </a:rPr>
              <a:t> </a:t>
            </a:r>
            <a:r>
              <a:rPr lang="pl-PL" sz="1800" b="1" dirty="0" err="1">
                <a:latin typeface="Candara Light" panose="020E0502030303020204" pitchFamily="34" charset="0"/>
              </a:rPr>
              <a:t>tremula</a:t>
            </a:r>
            <a:r>
              <a:rPr lang="pl-PL" sz="1800" b="1" dirty="0">
                <a:latin typeface="Candara Light" panose="020E0502030303020204" pitchFamily="34" charset="0"/>
              </a:rPr>
              <a:t>), </a:t>
            </a:r>
            <a:r>
              <a:rPr lang="pl-PL" sz="1800" b="1" dirty="0" err="1">
                <a:latin typeface="Candara Light" panose="020E0502030303020204" pitchFamily="34" charset="0"/>
              </a:rPr>
              <a:t>jarząbem</a:t>
            </a:r>
            <a:r>
              <a:rPr lang="pl-PL" sz="1800" b="1" dirty="0">
                <a:latin typeface="Candara Light" panose="020E0502030303020204" pitchFamily="34" charset="0"/>
              </a:rPr>
              <a:t> pospolitym (</a:t>
            </a:r>
            <a:r>
              <a:rPr lang="pl-PL" sz="1800" b="1" dirty="0" err="1">
                <a:latin typeface="Candara Light" panose="020E0502030303020204" pitchFamily="34" charset="0"/>
              </a:rPr>
              <a:t>Sorbus</a:t>
            </a:r>
            <a:r>
              <a:rPr lang="pl-PL" sz="1800" b="1" dirty="0">
                <a:latin typeface="Candara Light" panose="020E0502030303020204" pitchFamily="34" charset="0"/>
              </a:rPr>
              <a:t> </a:t>
            </a:r>
            <a:r>
              <a:rPr lang="pl-PL" sz="1800" b="1" dirty="0" err="1">
                <a:latin typeface="Candara Light" panose="020E0502030303020204" pitchFamily="34" charset="0"/>
              </a:rPr>
              <a:t>aucuparia</a:t>
            </a:r>
            <a:r>
              <a:rPr lang="pl-PL" sz="1800" b="1" dirty="0">
                <a:latin typeface="Candara Light" panose="020E0502030303020204" pitchFamily="34" charset="0"/>
              </a:rPr>
              <a:t>), jałowcem pospolitym (</a:t>
            </a:r>
            <a:r>
              <a:rPr lang="pl-PL" sz="1800" b="1" dirty="0" err="1">
                <a:latin typeface="Candara Light" panose="020E0502030303020204" pitchFamily="34" charset="0"/>
              </a:rPr>
              <a:t>Juniperus</a:t>
            </a:r>
            <a:r>
              <a:rPr lang="pl-PL" sz="1800" b="1" dirty="0">
                <a:latin typeface="Candara Light" panose="020E0502030303020204" pitchFamily="34" charset="0"/>
              </a:rPr>
              <a:t> </a:t>
            </a:r>
            <a:r>
              <a:rPr lang="pl-PL" sz="1800" b="1" dirty="0" err="1">
                <a:latin typeface="Candara Light" panose="020E0502030303020204" pitchFamily="34" charset="0"/>
              </a:rPr>
              <a:t>communis</a:t>
            </a:r>
            <a:r>
              <a:rPr lang="pl-PL" sz="1800" b="1" dirty="0">
                <a:latin typeface="Candara Light" panose="020E0502030303020204" pitchFamily="34" charset="0"/>
              </a:rPr>
              <a:t>) i innymi mniejszymi drzewami, głównie wierzbami. Sadzenie nowych lasów zwiększyło liczbę drzew, ale wynik nie jest porównywalny z lasami pierwotnymi. Najwyższym drzewem na Islandii jest świerk </a:t>
            </a:r>
            <a:r>
              <a:rPr lang="pl-PL" sz="1800" b="1" dirty="0" err="1">
                <a:latin typeface="Candara Light" panose="020E0502030303020204" pitchFamily="34" charset="0"/>
              </a:rPr>
              <a:t>sitkajski</a:t>
            </a:r>
            <a:r>
              <a:rPr lang="pl-PL" sz="1800" b="1" dirty="0">
                <a:latin typeface="Candara Light" panose="020E0502030303020204" pitchFamily="34" charset="0"/>
              </a:rPr>
              <a:t> posadzony w 1949 roku w </a:t>
            </a:r>
            <a:r>
              <a:rPr lang="pl-PL" sz="1800" b="1" dirty="0" err="1">
                <a:latin typeface="Candara Light" panose="020E0502030303020204" pitchFamily="34" charset="0"/>
              </a:rPr>
              <a:t>Kirkjubæjarklaustur</a:t>
            </a:r>
            <a:r>
              <a:rPr lang="pl-PL" sz="1800" b="1" dirty="0">
                <a:latin typeface="Candara Light" panose="020E0502030303020204" pitchFamily="34" charset="0"/>
              </a:rPr>
              <a:t>; w 2013 r. mierzył 25,2m.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8B1629-F209-47B0-BA59-6BD937DB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5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Slide Background">
            <a:extLst>
              <a:ext uri="{FF2B5EF4-FFF2-40B4-BE49-F238E27FC236}">
                <a16:creationId xmlns:a16="http://schemas.microsoft.com/office/drawing/2014/main" id="{922E0291-99C8-40F9-ADAB-32589A3B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ilary kamienia">
            <a:extLst>
              <a:ext uri="{FF2B5EF4-FFF2-40B4-BE49-F238E27FC236}">
                <a16:creationId xmlns:a16="http://schemas.microsoft.com/office/drawing/2014/main" id="{A616E24A-9D1A-A875-A699-4362DB324A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3" b="12030"/>
          <a:stretch/>
        </p:blipFill>
        <p:spPr>
          <a:xfrm>
            <a:off x="-5839" y="-4"/>
            <a:ext cx="12139736" cy="685799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095830D2-F2AE-4DD8-B586-89B09779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58714" y="258715"/>
            <a:ext cx="6858000" cy="6340569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26F6FFF-BC7A-4510-C713-221B0F3BF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"/>
            <a:ext cx="4755046" cy="2508616"/>
          </a:xfrm>
        </p:spPr>
        <p:txBody>
          <a:bodyPr anchor="t">
            <a:normAutofit/>
          </a:bodyPr>
          <a:lstStyle/>
          <a:p>
            <a:r>
              <a:rPr lang="pl-PL" dirty="0">
                <a:solidFill>
                  <a:srgbClr val="FFFFFF"/>
                </a:solidFill>
                <a:latin typeface="Lucida Calligraphy" panose="03010101010101010101" pitchFamily="66" charset="0"/>
              </a:rPr>
              <a:t>Rząd</a:t>
            </a:r>
          </a:p>
        </p:txBody>
      </p:sp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7A8F735B-89DD-459E-BB4B-B9E1603DE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2375" y="0"/>
            <a:ext cx="1051560" cy="6858000"/>
          </a:xfrm>
          <a:prstGeom prst="rect">
            <a:avLst/>
          </a:prstGeom>
          <a:ln>
            <a:noFill/>
          </a:ln>
          <a:effectLst>
            <a:outerShdw blurRad="190500" dist="76200" dir="570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AFF45CC-4046-4B20-8A54-5D613033F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AEC4642-8D50-6848-7F9E-CEA6DB944D62}"/>
              </a:ext>
            </a:extLst>
          </p:cNvPr>
          <p:cNvSpPr txBox="1"/>
          <p:nvPr/>
        </p:nvSpPr>
        <p:spPr>
          <a:xfrm>
            <a:off x="58103" y="804224"/>
            <a:ext cx="63144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Na Islandii obowiązuje demokracja pośrednia, a samo państwo jest republiką parlamentarną. Nowoczesny parlament </a:t>
            </a:r>
            <a:r>
              <a:rPr lang="pl-PL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Alþingi</a:t>
            </a:r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 (Polski: </a:t>
            </a:r>
            <a:r>
              <a:rPr lang="pl-PL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Althing</a:t>
            </a:r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) został założony w 1845 roku jako organ doradczy duńskiego monarchy. Powszechnie postrzegano go jako przywrócenie zgromadzenia założonego w 930 r. w okresie Wspólnoty Islandzkiej i tymczasowo zawieszonego w latach 1799–1845. W rezultacie „jest to prawdopodobnie najstarszy system parlamentarny na świecie”. Liczy 63 członków wybieranych na czteroletnią kadencję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E9AEFE7-41E4-A6CA-66AC-BE935C38E620}"/>
              </a:ext>
            </a:extLst>
          </p:cNvPr>
          <p:cNvSpPr txBox="1"/>
          <p:nvPr/>
        </p:nvSpPr>
        <p:spPr>
          <a:xfrm>
            <a:off x="0" y="3389553"/>
            <a:ext cx="63144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Szefem rządu jest premier, który wraz z gabinetem odpowiada za władzę wykonawczą.</a:t>
            </a:r>
          </a:p>
          <a:p>
            <a:endParaRPr lang="pl-PL" b="1" dirty="0">
              <a:solidFill>
                <a:schemeClr val="tx2">
                  <a:lumMod val="10000"/>
                  <a:lumOff val="90000"/>
                </a:schemeClr>
              </a:solidFill>
              <a:latin typeface="Candara Light" panose="020E0502030303020204" pitchFamily="34" charset="0"/>
            </a:endParaRPr>
          </a:p>
          <a:p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Prezydent Islandii jest głową państwa w głównej mierze ceremonialną i pełni funkcję dyplomaty, ale może zawetować ustawy przyjęte przez parlament i poddać je pod ogólnokrajowe referendum. Prezydenci są wybierani w głosowaniu powszechnym na czteroletnią kadencję bez ograniczenia ich liczby. Obecnym prezydentem jest </a:t>
            </a:r>
            <a:r>
              <a:rPr lang="pl-PL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Guðni</a:t>
            </a:r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 Th. </a:t>
            </a:r>
            <a:r>
              <a:rPr lang="pl-PL" b="1" dirty="0" err="1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Jóhannesson</a:t>
            </a:r>
            <a:r>
              <a:rPr lang="pl-PL" b="1" dirty="0">
                <a:solidFill>
                  <a:schemeClr val="tx2">
                    <a:lumMod val="10000"/>
                    <a:lumOff val="90000"/>
                  </a:schemeClr>
                </a:solidFill>
                <a:latin typeface="Candara Light" panose="020E0502030303020204" pitchFamily="34" charset="0"/>
              </a:rPr>
              <a:t>. 1 sierpnia 2016 r. został prezydentem Islandii, wybrany ponownie przeważającą większością głosów w wyborach prezydenckich w 2020 r</a:t>
            </a:r>
          </a:p>
        </p:txBody>
      </p:sp>
    </p:spTree>
    <p:extLst>
      <p:ext uri="{BB962C8B-B14F-4D97-AF65-F5344CB8AC3E}">
        <p14:creationId xmlns:p14="http://schemas.microsoft.com/office/powerpoint/2010/main" val="344503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A3F252-C583-680E-6F2E-716240DE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380572" cy="793865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Lucida Calligraphy" panose="03010101010101010101" pitchFamily="66" charset="0"/>
              </a:rPr>
              <a:t>Stosunki międzynarodowe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164C25-6931-7AED-3978-1BAD93D7C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59945"/>
            <a:ext cx="10380572" cy="2244436"/>
          </a:xfrm>
        </p:spPr>
        <p:txBody>
          <a:bodyPr>
            <a:noAutofit/>
          </a:bodyPr>
          <a:lstStyle/>
          <a:p>
            <a:r>
              <a:rPr lang="pl-PL" sz="1800" b="1" dirty="0"/>
              <a:t>Islandia jest członkiem Europejskiego Obszaru Gospodarczego (EOG), co umożliwia jej dostęp do jednolitego rynku Unii Europejskiej. Nigdy nie była członkiem UE, ale w lipcu 2009 r. islandzki parlament </a:t>
            </a:r>
            <a:r>
              <a:rPr lang="pl-PL" sz="1800" b="1" dirty="0" err="1"/>
              <a:t>Althing</a:t>
            </a:r>
            <a:r>
              <a:rPr lang="pl-PL" sz="1800" b="1" dirty="0"/>
              <a:t> głosował za wnioskiem o członkostwo w UE i 17 lipca 2009 r. oficjalnie złożył wniosek. Jednak badania opinii publicznej w 2013 r. wykazały, że wielu Islandczyków jest obecnie przeciwnych przystąpieniu do UE; po wyborach parlamentarnych na Islandii w 2013 r. dwie partie, które utworzyły nowy rząd wyspy – centrowa Partia Postępu i prawicowa Partia Niepodległości – ogłosiły, że przeprowadzą referendum w sprawie członkostwa w UE. W 2015 r. Minister Spraw Zagranicznych Gunnar Bragi </a:t>
            </a:r>
            <a:r>
              <a:rPr lang="pl-PL" sz="1800" b="1" dirty="0" err="1"/>
              <a:t>Sveinsson</a:t>
            </a:r>
            <a:r>
              <a:rPr lang="pl-PL" sz="1800" b="1" dirty="0"/>
              <a:t> poinformował Unię Europejską, że Islandia nie będzie już ubiegać się o członkostwo, jednak wniosek nie został formalnie wycofany i pojawiły się kolejne wezwania do zorganizowania referendum w tej sprawie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8009845-24F8-C9E7-DB33-A29A26F0A6C7}"/>
              </a:ext>
            </a:extLst>
          </p:cNvPr>
          <p:cNvSpPr txBox="1"/>
          <p:nvPr/>
        </p:nvSpPr>
        <p:spPr>
          <a:xfrm>
            <a:off x="0" y="695744"/>
            <a:ext cx="62179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Islandia będąca członkiem między innymi Rady Europy  utrzymuje stosunki dyplomatyczne i handlowe praktycznie ze wszystkimi narodami, aczkolwiek powiązania z krajami nordyckimi, Niemcami, Stanami Zjednoczonymi, Kanadą i innymi państwami NATO są szczególnie bliskie. Historycznie rzecz biorąc, ze względu na podobieństwa kulturowe, gospodarcze i językowe, Islandia jest krajem nordyckim i uczestniczy we współpracy międzyrządowej za pośrednictwem Rady Nordyckiej.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BC9791D-6B82-6C61-47C6-97981D01C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867" y="597623"/>
            <a:ext cx="3858461" cy="28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27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3">
            <a:extLst>
              <a:ext uri="{FF2B5EF4-FFF2-40B4-BE49-F238E27FC236}">
                <a16:creationId xmlns:a16="http://schemas.microsoft.com/office/drawing/2014/main" id="{1CC260F1-CD9A-42C9-8ED4-1C61328D8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2727729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57F5A1-44E3-A52B-F450-E0F8D1751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111983" cy="1515728"/>
          </a:xfrm>
        </p:spPr>
        <p:txBody>
          <a:bodyPr>
            <a:normAutofit/>
          </a:bodyPr>
          <a:lstStyle/>
          <a:p>
            <a:r>
              <a:rPr lang="pl-PL">
                <a:latin typeface="Lucida Calligraphy" panose="03010101010101010101" pitchFamily="66" charset="0"/>
              </a:rPr>
              <a:t>Turystyka</a:t>
            </a:r>
            <a:endParaRPr lang="pl-PL" dirty="0">
              <a:latin typeface="Lucida Calligraphy" panose="03010101010101010101" pitchFamily="66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33F86E-4A26-1727-F596-A425DBA1C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44" y="3090479"/>
            <a:ext cx="4909729" cy="3149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1800" b="1" dirty="0"/>
              <a:t>Około 69% pracujących na Islandii jest zatrudnionych w usługach, głównie turystycznych. Wyspę odwiedza około 1 mln turystów zagranicznych rocznie. Są to głównie turyści z Niemiec, Wielkiej Brytanii i Stanów Zjednoczonych. W 2015 roku kraj ten odwiedziło 1,289 mln turystów (29,2% więcej niż w roku poprzednim – to największy wzrost w Europie). Coraz bardziej popularną formą podróżowania po Islandii staje się turystyka rowerowa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76FCF6D-B0A1-76F6-3FD8-A388AB51C4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65" r="-3" b="-3"/>
          <a:stretch/>
        </p:blipFill>
        <p:spPr>
          <a:xfrm>
            <a:off x="5433573" y="617921"/>
            <a:ext cx="4909730" cy="3006387"/>
          </a:xfrm>
          <a:prstGeom prst="rect">
            <a:avLst/>
          </a:prstGeom>
        </p:spPr>
      </p:pic>
      <p:cxnSp>
        <p:nvCxnSpPr>
          <p:cNvPr id="30" name="Straight Connector 25">
            <a:extLst>
              <a:ext uri="{FF2B5EF4-FFF2-40B4-BE49-F238E27FC236}">
                <a16:creationId xmlns:a16="http://schemas.microsoft.com/office/drawing/2014/main" id="{61FF92BA-874E-408A-BFAD-416A7FFE5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>
            <a:extLst>
              <a:ext uri="{FF2B5EF4-FFF2-40B4-BE49-F238E27FC236}">
                <a16:creationId xmlns:a16="http://schemas.microsoft.com/office/drawing/2014/main" id="{864F5255-ABBF-B23A-D953-B583DEFF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251" y="3090479"/>
            <a:ext cx="47244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32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18">
            <a:extLst>
              <a:ext uri="{FF2B5EF4-FFF2-40B4-BE49-F238E27FC236}">
                <a16:creationId xmlns:a16="http://schemas.microsoft.com/office/drawing/2014/main" id="{038E7D36-B1C9-463C-983F-AEA5810A6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37B9A221-B33F-47C2-85FF-2C8F363D7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1" name="Rectangle 22">
            <a:extLst>
              <a:ext uri="{FF2B5EF4-FFF2-40B4-BE49-F238E27FC236}">
                <a16:creationId xmlns:a16="http://schemas.microsoft.com/office/drawing/2014/main" id="{CD0E0EF1-7626-4514-9337-271DD661B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 24">
            <a:extLst>
              <a:ext uri="{FF2B5EF4-FFF2-40B4-BE49-F238E27FC236}">
                <a16:creationId xmlns:a16="http://schemas.microsoft.com/office/drawing/2014/main" id="{5F0B1492-9A00-4F80-8771-0BB2C2C43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88952" cy="2544415"/>
          </a:xfrm>
          <a:prstGeom prst="rect">
            <a:avLst/>
          </a:prstGeom>
          <a:ln>
            <a:noFill/>
          </a:ln>
          <a:effectLst>
            <a:outerShdw blurRad="190500" dist="1270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Connector 26">
            <a:extLst>
              <a:ext uri="{FF2B5EF4-FFF2-40B4-BE49-F238E27FC236}">
                <a16:creationId xmlns:a16="http://schemas.microsoft.com/office/drawing/2014/main" id="{7FAC7B62-8ACC-41ED-80AB-8D1CDF38B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8">
            <a:extLst>
              <a:ext uri="{FF2B5EF4-FFF2-40B4-BE49-F238E27FC236}">
                <a16:creationId xmlns:a16="http://schemas.microsoft.com/office/drawing/2014/main" id="{945FF525-9A83-4625-99D9-B267BDE07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5" name="Slide Background">
            <a:extLst>
              <a:ext uri="{FF2B5EF4-FFF2-40B4-BE49-F238E27FC236}">
                <a16:creationId xmlns:a16="http://schemas.microsoft.com/office/drawing/2014/main" id="{10C92917-A828-4B36-95DE-11CA4F9C2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6" name="Rectangle 32">
            <a:extLst>
              <a:ext uri="{FF2B5EF4-FFF2-40B4-BE49-F238E27FC236}">
                <a16:creationId xmlns:a16="http://schemas.microsoft.com/office/drawing/2014/main" id="{E335820B-3A29-42C5-AA8D-10ECA43CD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4809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0A22617-C3D9-6976-7437-69D856B6F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321" y="589461"/>
            <a:ext cx="9906799" cy="11615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latin typeface="Lucida Calligraphy" panose="03010101010101010101" pitchFamily="66" charset="0"/>
              </a:rPr>
              <a:t>Lud</a:t>
            </a:r>
            <a:r>
              <a:rPr lang="pl-PL" sz="4400" dirty="0" err="1">
                <a:latin typeface="Lucida Calligraphy" panose="03010101010101010101" pitchFamily="66" charset="0"/>
              </a:rPr>
              <a:t>ność</a:t>
            </a:r>
            <a:endParaRPr lang="en-US" sz="4400" dirty="0">
              <a:latin typeface="Lucida Calligraphy" panose="03010101010101010101" pitchFamily="66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5DED07D-58BF-6DF6-99B8-09459B639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74" y="2284809"/>
            <a:ext cx="6416533" cy="349701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B319A05-D3E6-5C89-C6A2-7989AF6F90E2}"/>
              </a:ext>
            </a:extLst>
          </p:cNvPr>
          <p:cNvSpPr txBox="1"/>
          <p:nvPr/>
        </p:nvSpPr>
        <p:spPr>
          <a:xfrm>
            <a:off x="6649081" y="2284809"/>
            <a:ext cx="5016026" cy="3955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 err="1">
                <a:latin typeface="Candara Light" panose="020E0502030303020204" pitchFamily="34" charset="0"/>
              </a:rPr>
              <a:t>Odizolowanie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wyspy</a:t>
            </a:r>
            <a:r>
              <a:rPr lang="en-US" b="1" dirty="0">
                <a:latin typeface="Candara Light" panose="020E0502030303020204" pitchFamily="34" charset="0"/>
              </a:rPr>
              <a:t> od </a:t>
            </a:r>
            <a:r>
              <a:rPr lang="en-US" b="1" dirty="0" err="1">
                <a:latin typeface="Candara Light" panose="020E0502030303020204" pitchFamily="34" charset="0"/>
              </a:rPr>
              <a:t>reszty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kontynentu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ograniczyło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imigrację</a:t>
            </a:r>
            <a:r>
              <a:rPr lang="en-US" b="1" dirty="0">
                <a:latin typeface="Candara Light" panose="020E0502030303020204" pitchFamily="34" charset="0"/>
              </a:rPr>
              <a:t>. </a:t>
            </a:r>
            <a:r>
              <a:rPr lang="en-US" b="1" dirty="0" err="1">
                <a:latin typeface="Candara Light" panose="020E0502030303020204" pitchFamily="34" charset="0"/>
              </a:rPr>
              <a:t>Stąd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też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dopływ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nowego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materiału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genetycznego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był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ograniczony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przez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wieki</a:t>
            </a:r>
            <a:r>
              <a:rPr lang="en-US" b="1" dirty="0">
                <a:latin typeface="Candara Light" panose="020E0502030303020204" pitchFamily="34" charset="0"/>
              </a:rPr>
              <a:t>. </a:t>
            </a:r>
            <a:r>
              <a:rPr lang="en-US" b="1" dirty="0" err="1">
                <a:latin typeface="Candara Light" panose="020E0502030303020204" pitchFamily="34" charset="0"/>
              </a:rPr>
              <a:t>Dzięki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bogatej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tradycji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ustnej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i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pisanej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wiele</a:t>
            </a:r>
            <a:r>
              <a:rPr lang="en-US" b="1" dirty="0">
                <a:latin typeface="Candara Light" panose="020E0502030303020204" pitchFamily="34" charset="0"/>
              </a:rPr>
              <a:t> z </a:t>
            </a:r>
            <a:r>
              <a:rPr lang="en-US" b="1" dirty="0" err="1">
                <a:latin typeface="Candara Light" panose="020E0502030303020204" pitchFamily="34" charset="0"/>
              </a:rPr>
              <a:t>rodzin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może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wskazać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swoich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przodków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na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wiele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pokoleń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wstecz</a:t>
            </a:r>
            <a:r>
              <a:rPr lang="en-US" b="1" dirty="0">
                <a:latin typeface="Candara Light" panose="020E0502030303020204" pitchFamily="34" charset="0"/>
              </a:rPr>
              <a:t>. </a:t>
            </a:r>
            <a:r>
              <a:rPr lang="en-US" b="1" dirty="0" err="1">
                <a:latin typeface="Candara Light" panose="020E0502030303020204" pitchFamily="34" charset="0"/>
              </a:rPr>
              <a:t>Wszystko</a:t>
            </a:r>
            <a:r>
              <a:rPr lang="en-US" b="1" dirty="0">
                <a:latin typeface="Candara Light" panose="020E0502030303020204" pitchFamily="34" charset="0"/>
              </a:rPr>
              <a:t> to </a:t>
            </a:r>
            <a:r>
              <a:rPr lang="en-US" b="1" dirty="0" err="1">
                <a:latin typeface="Candara Light" panose="020E0502030303020204" pitchFamily="34" charset="0"/>
              </a:rPr>
              <a:t>sprawia</a:t>
            </a:r>
            <a:r>
              <a:rPr lang="en-US" b="1" dirty="0">
                <a:latin typeface="Candara Light" panose="020E0502030303020204" pitchFamily="34" charset="0"/>
              </a:rPr>
              <a:t>, </a:t>
            </a:r>
            <a:r>
              <a:rPr lang="en-US" b="1" dirty="0" err="1">
                <a:latin typeface="Candara Light" panose="020E0502030303020204" pitchFamily="34" charset="0"/>
              </a:rPr>
              <a:t>że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współcześni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Islandczycy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są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przedmiotem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wielu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badań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genetycznych</a:t>
            </a:r>
            <a:r>
              <a:rPr lang="en-US" b="1" dirty="0">
                <a:latin typeface="Candara Light" panose="020E0502030303020204" pitchFamily="34" charset="0"/>
              </a:rPr>
              <a:t>. </a:t>
            </a:r>
            <a:r>
              <a:rPr lang="en-US" b="1" dirty="0" err="1">
                <a:latin typeface="Candara Light" panose="020E0502030303020204" pitchFamily="34" charset="0"/>
              </a:rPr>
              <a:t>Przyrost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naturalny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wynosi</a:t>
            </a:r>
            <a:r>
              <a:rPr lang="en-US" b="1" dirty="0">
                <a:latin typeface="Candara Light" panose="020E0502030303020204" pitchFamily="34" charset="0"/>
              </a:rPr>
              <a:t> 0,66% (2013). </a:t>
            </a:r>
            <a:r>
              <a:rPr lang="en-US" b="1" dirty="0" err="1">
                <a:latin typeface="Candara Light" panose="020E0502030303020204" pitchFamily="34" charset="0"/>
              </a:rPr>
              <a:t>Ludność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poniżej</a:t>
            </a:r>
            <a:r>
              <a:rPr lang="en-US" b="1" dirty="0">
                <a:latin typeface="Candara Light" panose="020E0502030303020204" pitchFamily="34" charset="0"/>
              </a:rPr>
              <a:t> 14. </a:t>
            </a:r>
            <a:r>
              <a:rPr lang="en-US" b="1" dirty="0" err="1">
                <a:latin typeface="Candara Light" panose="020E0502030303020204" pitchFamily="34" charset="0"/>
              </a:rPr>
              <a:t>roku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życia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stanowi</a:t>
            </a:r>
            <a:r>
              <a:rPr lang="en-US" b="1" dirty="0">
                <a:latin typeface="Candara Light" panose="020E0502030303020204" pitchFamily="34" charset="0"/>
              </a:rPr>
              <a:t> 21%, a </a:t>
            </a:r>
            <a:r>
              <a:rPr lang="en-US" b="1" dirty="0" err="1">
                <a:latin typeface="Candara Light" panose="020E0502030303020204" pitchFamily="34" charset="0"/>
              </a:rPr>
              <a:t>powyżej</a:t>
            </a:r>
            <a:r>
              <a:rPr lang="en-US" b="1" dirty="0">
                <a:latin typeface="Candara Light" panose="020E0502030303020204" pitchFamily="34" charset="0"/>
              </a:rPr>
              <a:t> 65. </a:t>
            </a:r>
            <a:r>
              <a:rPr lang="en-US" b="1" dirty="0" err="1">
                <a:latin typeface="Candara Light" panose="020E0502030303020204" pitchFamily="34" charset="0"/>
              </a:rPr>
              <a:t>roku</a:t>
            </a:r>
            <a:r>
              <a:rPr lang="en-US" b="1" dirty="0">
                <a:latin typeface="Candara Light" panose="020E0502030303020204" pitchFamily="34" charset="0"/>
              </a:rPr>
              <a:t> 12%. </a:t>
            </a:r>
            <a:r>
              <a:rPr lang="en-US" b="1" dirty="0" err="1">
                <a:latin typeface="Candara Light" panose="020E0502030303020204" pitchFamily="34" charset="0"/>
              </a:rPr>
              <a:t>Przeciętna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długość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życia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mężczyzny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wynosi</a:t>
            </a:r>
            <a:r>
              <a:rPr lang="en-US" b="1" dirty="0">
                <a:latin typeface="Candara Light" panose="020E0502030303020204" pitchFamily="34" charset="0"/>
              </a:rPr>
              <a:t> 78 </a:t>
            </a:r>
            <a:r>
              <a:rPr lang="en-US" b="1" dirty="0" err="1">
                <a:latin typeface="Candara Light" panose="020E0502030303020204" pitchFamily="34" charset="0"/>
              </a:rPr>
              <a:t>lat</a:t>
            </a:r>
            <a:r>
              <a:rPr lang="en-US" b="1" dirty="0">
                <a:latin typeface="Candara Light" panose="020E0502030303020204" pitchFamily="34" charset="0"/>
              </a:rPr>
              <a:t> (78,43), a </a:t>
            </a:r>
            <a:r>
              <a:rPr lang="en-US" b="1" dirty="0" err="1">
                <a:latin typeface="Candara Light" panose="020E0502030303020204" pitchFamily="34" charset="0"/>
              </a:rPr>
              <a:t>kobiety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prawie</a:t>
            </a:r>
            <a:r>
              <a:rPr lang="en-US" b="1" dirty="0">
                <a:latin typeface="Candara Light" panose="020E0502030303020204" pitchFamily="34" charset="0"/>
              </a:rPr>
              <a:t> 83 </a:t>
            </a:r>
            <a:r>
              <a:rPr lang="en-US" b="1" dirty="0" err="1">
                <a:latin typeface="Candara Light" panose="020E0502030303020204" pitchFamily="34" charset="0"/>
              </a:rPr>
              <a:t>lata</a:t>
            </a:r>
            <a:r>
              <a:rPr lang="en-US" b="1" dirty="0">
                <a:latin typeface="Candara Light" panose="020E0502030303020204" pitchFamily="34" charset="0"/>
              </a:rPr>
              <a:t> (82,73).</a:t>
            </a:r>
          </a:p>
          <a:p>
            <a:pPr>
              <a:spcAft>
                <a:spcPts val="600"/>
              </a:spcAft>
            </a:pPr>
            <a:endParaRPr lang="en-US" b="1" dirty="0">
              <a:latin typeface="Candara Light" panose="020E0502030303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 err="1">
                <a:latin typeface="Candara Light" panose="020E0502030303020204" pitchFamily="34" charset="0"/>
              </a:rPr>
              <a:t>Największą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grupą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etniczną</a:t>
            </a:r>
            <a:r>
              <a:rPr lang="en-US" b="1" dirty="0">
                <a:latin typeface="Candara Light" panose="020E0502030303020204" pitchFamily="34" charset="0"/>
              </a:rPr>
              <a:t> po </a:t>
            </a:r>
            <a:r>
              <a:rPr lang="en-US" b="1" dirty="0" err="1">
                <a:latin typeface="Candara Light" panose="020E0502030303020204" pitchFamily="34" charset="0"/>
              </a:rPr>
              <a:t>Islandczykach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są</a:t>
            </a:r>
            <a:r>
              <a:rPr lang="en-US" b="1" dirty="0">
                <a:latin typeface="Candara Light" panose="020E0502030303020204" pitchFamily="34" charset="0"/>
              </a:rPr>
              <a:t> </a:t>
            </a:r>
            <a:r>
              <a:rPr lang="en-US" b="1" dirty="0" err="1">
                <a:latin typeface="Candara Light" panose="020E0502030303020204" pitchFamily="34" charset="0"/>
              </a:rPr>
              <a:t>Polacy</a:t>
            </a:r>
            <a:r>
              <a:rPr lang="en-US" b="1" dirty="0">
                <a:latin typeface="Candara Light" panose="020E0502030303020204" pitchFamily="34" charset="0"/>
              </a:rPr>
              <a:t>, </a:t>
            </a:r>
            <a:r>
              <a:rPr lang="en-US" b="1" dirty="0" err="1">
                <a:latin typeface="Candara Light" panose="020E0502030303020204" pitchFamily="34" charset="0"/>
              </a:rPr>
              <a:t>których</a:t>
            </a:r>
            <a:r>
              <a:rPr lang="en-US" b="1" dirty="0">
                <a:latin typeface="Candara Light" panose="020E0502030303020204" pitchFamily="34" charset="0"/>
              </a:rPr>
              <a:t> jest </a:t>
            </a:r>
            <a:r>
              <a:rPr lang="en-US" b="1" dirty="0" err="1">
                <a:latin typeface="Candara Light" panose="020E0502030303020204" pitchFamily="34" charset="0"/>
              </a:rPr>
              <a:t>ponad</a:t>
            </a:r>
            <a:r>
              <a:rPr lang="en-US" b="1" dirty="0">
                <a:latin typeface="Candara Light" panose="020E0502030303020204" pitchFamily="34" charset="0"/>
              </a:rPr>
              <a:t> 20 </a:t>
            </a:r>
            <a:r>
              <a:rPr lang="en-US" b="1" dirty="0" err="1">
                <a:latin typeface="Candara Light" panose="020E0502030303020204" pitchFamily="34" charset="0"/>
              </a:rPr>
              <a:t>tys</a:t>
            </a:r>
            <a:r>
              <a:rPr lang="en-US" b="1" dirty="0">
                <a:latin typeface="Candara Light" panose="020E0502030303020204" pitchFamily="34" charset="0"/>
              </a:rPr>
              <a:t>.</a:t>
            </a:r>
          </a:p>
        </p:txBody>
      </p:sp>
      <p:cxnSp>
        <p:nvCxnSpPr>
          <p:cNvPr id="47" name="Straight Connector 34">
            <a:extLst>
              <a:ext uri="{FF2B5EF4-FFF2-40B4-BE49-F238E27FC236}">
                <a16:creationId xmlns:a16="http://schemas.microsoft.com/office/drawing/2014/main" id="{E58B1629-F209-47B0-BA59-6BD937DB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944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4F3409-62DF-630A-1CE4-9298A493D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61" y="503382"/>
            <a:ext cx="10380573" cy="1432273"/>
          </a:xfrm>
        </p:spPr>
        <p:txBody>
          <a:bodyPr/>
          <a:lstStyle/>
          <a:p>
            <a:r>
              <a:rPr lang="pl-PL" dirty="0">
                <a:latin typeface="Lucida Calligraphy" panose="03010101010101010101" pitchFamily="66" charset="0"/>
              </a:rPr>
              <a:t>Co warto zwiedzić?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5409167C-B415-4449-DB85-85315E3D0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" y="2617470"/>
            <a:ext cx="3749040" cy="260476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5D658D1-6625-7C8B-EF4E-415BE1BF9ADD}"/>
              </a:ext>
            </a:extLst>
          </p:cNvPr>
          <p:cNvSpPr txBox="1"/>
          <p:nvPr/>
        </p:nvSpPr>
        <p:spPr>
          <a:xfrm>
            <a:off x="467161" y="5659120"/>
            <a:ext cx="3058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Candara Light" panose="020E0502030303020204" pitchFamily="34" charset="0"/>
              </a:rPr>
              <a:t>Złoty wodospad </a:t>
            </a:r>
            <a:r>
              <a:rPr lang="pl-PL" b="1" dirty="0" err="1">
                <a:latin typeface="Candara Light" panose="020E0502030303020204" pitchFamily="34" charset="0"/>
              </a:rPr>
              <a:t>Gullfoss</a:t>
            </a:r>
            <a:r>
              <a:rPr lang="pl-PL" b="1" dirty="0">
                <a:latin typeface="Candara Light" panose="020E0502030303020204" pitchFamily="34" charset="0"/>
              </a:rPr>
              <a:t>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DF50C-8EB9-44E5-89CB-B9E6F3AFE03A}"/>
              </a:ext>
            </a:extLst>
          </p:cNvPr>
          <p:cNvSpPr txBox="1"/>
          <p:nvPr/>
        </p:nvSpPr>
        <p:spPr>
          <a:xfrm>
            <a:off x="5191760" y="3228945"/>
            <a:ext cx="2255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 err="1">
                <a:latin typeface="Lucida Calligraphy" panose="03010101010101010101" pitchFamily="66" charset="0"/>
              </a:rPr>
              <a:t>Geysir</a:t>
            </a:r>
            <a:endParaRPr lang="pl-PL" sz="2000" dirty="0">
              <a:latin typeface="Lucida Calligraphy" panose="03010101010101010101" pitchFamily="66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97634C7-1D91-3CD2-E400-2B0F41777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4341841"/>
            <a:ext cx="3474720" cy="231648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B4C6449-E0AA-C97A-412F-2D42EF8C389E}"/>
              </a:ext>
            </a:extLst>
          </p:cNvPr>
          <p:cNvSpPr txBox="1"/>
          <p:nvPr/>
        </p:nvSpPr>
        <p:spPr>
          <a:xfrm>
            <a:off x="8950960" y="5500081"/>
            <a:ext cx="2458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 err="1">
                <a:latin typeface="Candara Light" panose="020E0502030303020204" pitchFamily="34" charset="0"/>
              </a:rPr>
              <a:t>Thingvellir</a:t>
            </a:r>
            <a:endParaRPr lang="pl-PL" b="1" dirty="0">
              <a:latin typeface="Candara Light" panose="020E0502030303020204" pitchFamily="34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1773DB5D-7BAA-63D1-AC7D-CA900DC59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6400" y="2617470"/>
            <a:ext cx="3616960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38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E637D4-1A5F-BB14-4C78-1A70D5963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79" y="436880"/>
            <a:ext cx="11298121" cy="5737595"/>
          </a:xfrm>
        </p:spPr>
        <p:txBody>
          <a:bodyPr/>
          <a:lstStyle/>
          <a:p>
            <a:r>
              <a:rPr lang="pl-PL" dirty="0"/>
              <a:t>Blue </a:t>
            </a:r>
            <a:r>
              <a:rPr lang="pl-PL" dirty="0" err="1"/>
              <a:t>Lagoon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E18A209-3EF0-30AD-5854-D306E3A07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" y="1173480"/>
            <a:ext cx="4205287" cy="2805112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89212F4-CA4F-658B-B33B-E61123ACC6E6}"/>
              </a:ext>
            </a:extLst>
          </p:cNvPr>
          <p:cNvSpPr txBox="1"/>
          <p:nvPr/>
        </p:nvSpPr>
        <p:spPr>
          <a:xfrm>
            <a:off x="5099166" y="2905567"/>
            <a:ext cx="26122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 err="1">
                <a:latin typeface="Candara Light" panose="020E0502030303020204" pitchFamily="34" charset="0"/>
              </a:rPr>
              <a:t>Diamond</a:t>
            </a:r>
            <a:r>
              <a:rPr lang="pl-PL" sz="2000" b="1" dirty="0">
                <a:latin typeface="Candara Light" panose="020E0502030303020204" pitchFamily="34" charset="0"/>
              </a:rPr>
              <a:t> Beach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5DE8552-6C1C-1091-5632-8976F2542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671" y="4130040"/>
            <a:ext cx="4478870" cy="2515632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423740CD-D607-583C-442C-AB045108ECE4}"/>
              </a:ext>
            </a:extLst>
          </p:cNvPr>
          <p:cNvSpPr txBox="1"/>
          <p:nvPr/>
        </p:nvSpPr>
        <p:spPr>
          <a:xfrm>
            <a:off x="9706900" y="507873"/>
            <a:ext cx="1168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Candara Light" panose="020E0502030303020204" pitchFamily="34" charset="0"/>
              </a:rPr>
              <a:t>Fiordy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34ADC16-0DC5-D4E3-8F0C-45820506A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952" y="1393944"/>
            <a:ext cx="3948968" cy="266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61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61A144F3-0AFA-2D72-8D5D-F957A0171F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463" y="762000"/>
            <a:ext cx="3558857" cy="5478463"/>
          </a:xfrm>
        </p:spPr>
        <p:txBody>
          <a:bodyPr/>
          <a:lstStyle/>
          <a:p>
            <a:r>
              <a:rPr lang="pl-PL" b="1" dirty="0">
                <a:latin typeface="Candara Light" panose="020E0502030303020204" pitchFamily="34" charset="0"/>
              </a:rPr>
              <a:t>Skała </a:t>
            </a:r>
            <a:r>
              <a:rPr lang="pl-PL" b="1" dirty="0" err="1">
                <a:latin typeface="Candara Light" panose="020E0502030303020204" pitchFamily="34" charset="0"/>
              </a:rPr>
              <a:t>Hvitserkur</a:t>
            </a:r>
            <a:r>
              <a:rPr lang="pl-PL" b="1" dirty="0">
                <a:latin typeface="Candara Light" panose="020E0502030303020204" pitchFamily="34" charset="0"/>
              </a:rPr>
              <a:t>           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1FA3C89-1BF9-B8A6-D7FF-D277BF402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55" y="1209040"/>
            <a:ext cx="3822254" cy="255016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E2B2E2F-2CCC-2B72-B276-C335DBCCCC27}"/>
              </a:ext>
            </a:extLst>
          </p:cNvPr>
          <p:cNvSpPr txBox="1"/>
          <p:nvPr/>
        </p:nvSpPr>
        <p:spPr>
          <a:xfrm>
            <a:off x="4841240" y="3359090"/>
            <a:ext cx="2509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Candara Light" panose="020E0502030303020204" pitchFamily="34" charset="0"/>
              </a:rPr>
              <a:t>Plaża </a:t>
            </a:r>
            <a:r>
              <a:rPr lang="pl-PL" sz="2000" b="1" dirty="0" err="1">
                <a:latin typeface="Candara Light" panose="020E0502030303020204" pitchFamily="34" charset="0"/>
              </a:rPr>
              <a:t>Raudisandurs</a:t>
            </a:r>
            <a:endParaRPr lang="pl-PL" sz="2000" b="1" dirty="0">
              <a:latin typeface="Candara Light" panose="020E0502030303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493E6F8-74D0-03A0-B6BA-FF8763F0B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809" y="4026311"/>
            <a:ext cx="4302370" cy="249896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7E36BB3-80E0-D8ED-6721-7A8C3155DAE9}"/>
              </a:ext>
            </a:extLst>
          </p:cNvPr>
          <p:cNvSpPr txBox="1"/>
          <p:nvPr/>
        </p:nvSpPr>
        <p:spPr>
          <a:xfrm>
            <a:off x="9509023" y="762000"/>
            <a:ext cx="1699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 err="1">
                <a:latin typeface="Candara Light" panose="020E0502030303020204" pitchFamily="34" charset="0"/>
              </a:rPr>
              <a:t>Thorsmork</a:t>
            </a:r>
            <a:endParaRPr lang="pl-PL" sz="2000" b="1" dirty="0">
              <a:latin typeface="Candara Light" panose="020E0502030303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62E1B69-14E4-D05D-8150-C71E20D33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447" y="1355834"/>
            <a:ext cx="3572998" cy="29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7C0DD48F-9756-6C14-E8A0-0FCE5F953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796" y="1114620"/>
            <a:ext cx="2630327" cy="640437"/>
          </a:xfrm>
        </p:spPr>
        <p:txBody>
          <a:bodyPr/>
          <a:lstStyle/>
          <a:p>
            <a:r>
              <a:rPr lang="pl-PL" b="1" dirty="0" err="1">
                <a:latin typeface="Candara Light" panose="020E0502030303020204" pitchFamily="34" charset="0"/>
              </a:rPr>
              <a:t>Landmannalaugar</a:t>
            </a:r>
            <a:endParaRPr lang="pl-PL" b="1" dirty="0">
              <a:latin typeface="Candara Light" panose="020E0502030303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EC1E2C2-2786-07BD-A521-E771BF16F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2" y="2124885"/>
            <a:ext cx="4450067" cy="210902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1B14F4C-8147-64B9-8D4B-89ADD82FD90B}"/>
              </a:ext>
            </a:extLst>
          </p:cNvPr>
          <p:cNvSpPr txBox="1"/>
          <p:nvPr/>
        </p:nvSpPr>
        <p:spPr>
          <a:xfrm>
            <a:off x="5845579" y="2899034"/>
            <a:ext cx="2315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>
                <a:latin typeface="Candara Light" panose="020E0502030303020204" pitchFamily="34" charset="0"/>
              </a:rPr>
              <a:t>Myvatn</a:t>
            </a:r>
            <a:endParaRPr lang="pl-PL" sz="2000" b="1" dirty="0">
              <a:latin typeface="Candara Light" panose="020E0502030303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470B8FE-E4A5-D2F0-9121-DC2410E8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607" y="3958966"/>
            <a:ext cx="3553798" cy="269792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19E3879-4DFF-85D8-D12C-0D89A203A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594" y="2180887"/>
            <a:ext cx="3849601" cy="2109022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370131D9-BCF3-6F2E-EE5C-56E2467158D5}"/>
              </a:ext>
            </a:extLst>
          </p:cNvPr>
          <p:cNvSpPr txBox="1"/>
          <p:nvPr/>
        </p:nvSpPr>
        <p:spPr>
          <a:xfrm>
            <a:off x="8740879" y="1204005"/>
            <a:ext cx="37473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latin typeface="Candara Light" panose="020E0502030303020204" pitchFamily="34" charset="0"/>
              </a:rPr>
              <a:t>Park narodowy Skaftafell</a:t>
            </a:r>
          </a:p>
        </p:txBody>
      </p:sp>
    </p:spTree>
    <p:extLst>
      <p:ext uri="{BB962C8B-B14F-4D97-AF65-F5344CB8AC3E}">
        <p14:creationId xmlns:p14="http://schemas.microsoft.com/office/powerpoint/2010/main" val="3635014506"/>
      </p:ext>
    </p:extLst>
  </p:cSld>
  <p:clrMapOvr>
    <a:masterClrMapping/>
  </p:clrMapOvr>
</p:sld>
</file>

<file path=ppt/theme/theme1.xml><?xml version="1.0" encoding="utf-8"?>
<a:theme xmlns:a="http://schemas.openxmlformats.org/drawingml/2006/main" name="BevelVTI">
  <a:themeElements>
    <a:clrScheme name="AnalogousFromLightSeedRightStep">
      <a:dk1>
        <a:srgbClr val="000000"/>
      </a:dk1>
      <a:lt1>
        <a:srgbClr val="FFFFFF"/>
      </a:lt1>
      <a:dk2>
        <a:srgbClr val="313820"/>
      </a:dk2>
      <a:lt2>
        <a:srgbClr val="E2E8E5"/>
      </a:lt2>
      <a:accent1>
        <a:srgbClr val="C894AD"/>
      </a:accent1>
      <a:accent2>
        <a:srgbClr val="BC7C80"/>
      </a:accent2>
      <a:accent3>
        <a:srgbClr val="C29C87"/>
      </a:accent3>
      <a:accent4>
        <a:srgbClr val="B1A375"/>
      </a:accent4>
      <a:accent5>
        <a:srgbClr val="9FA87C"/>
      </a:accent5>
      <a:accent6>
        <a:srgbClr val="89AC71"/>
      </a:accent6>
      <a:hlink>
        <a:srgbClr val="579074"/>
      </a:hlink>
      <a:folHlink>
        <a:srgbClr val="7F7F7F"/>
      </a:folHlink>
    </a:clrScheme>
    <a:fontScheme name="Custom 53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velVTI" id="{C9E5F598-602B-46C1-AA16-073CEB959654}" vid="{2AE1FD39-65AD-4D34-93E9-C7019D0ECBAC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1148</Words>
  <Application>Microsoft Office PowerPoint</Application>
  <PresentationFormat>Panoramiczny</PresentationFormat>
  <Paragraphs>64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Aptos</vt:lpstr>
      <vt:lpstr>Arial</vt:lpstr>
      <vt:lpstr>Bierstadt</vt:lpstr>
      <vt:lpstr>Candara Light</vt:lpstr>
      <vt:lpstr>Lucida Calligraphy</vt:lpstr>
      <vt:lpstr>Roboto</vt:lpstr>
      <vt:lpstr>BevelVTI</vt:lpstr>
      <vt:lpstr>Islandia</vt:lpstr>
      <vt:lpstr>Flaga Islandii</vt:lpstr>
      <vt:lpstr>Wulkany na Islandii</vt:lpstr>
      <vt:lpstr>Lofsöngur – hymn państwowy Islandii. Oryginalny tytuł utworu brzmiał: Hymn dla uczczenia milenium Islandii. Pieśń ta powstała w 1874 roku z okazji tysiąclecia historii osadnictwa na wyspie, wiążącej się z przybyciem z Norwegii Ingolfa Arnarsona.</vt:lpstr>
      <vt:lpstr>Klimat</vt:lpstr>
      <vt:lpstr>Roślinność</vt:lpstr>
      <vt:lpstr>Rząd</vt:lpstr>
      <vt:lpstr>Stosunki międzynarodowe </vt:lpstr>
      <vt:lpstr>Turystyka</vt:lpstr>
      <vt:lpstr>Ludność</vt:lpstr>
      <vt:lpstr>Co warto zwiedzić?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Michalina Iwan</dc:creator>
  <cp:lastModifiedBy>Anna Kołda</cp:lastModifiedBy>
  <cp:revision>2</cp:revision>
  <dcterms:created xsi:type="dcterms:W3CDTF">2024-10-15T12:59:49Z</dcterms:created>
  <dcterms:modified xsi:type="dcterms:W3CDTF">2024-10-15T19:09:49Z</dcterms:modified>
</cp:coreProperties>
</file>